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312" r:id="rId3"/>
    <p:sldId id="405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410" r:id="rId12"/>
    <p:sldId id="426" r:id="rId13"/>
    <p:sldId id="407" r:id="rId14"/>
    <p:sldId id="384" r:id="rId15"/>
    <p:sldId id="395" r:id="rId16"/>
    <p:sldId id="424" r:id="rId17"/>
    <p:sldId id="361" r:id="rId18"/>
    <p:sldId id="337" r:id="rId19"/>
    <p:sldId id="427" r:id="rId20"/>
    <p:sldId id="34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405"/>
            <p14:sldId id="311"/>
            <p14:sldId id="340"/>
            <p14:sldId id="383"/>
            <p14:sldId id="328"/>
            <p14:sldId id="270"/>
            <p14:sldId id="274"/>
            <p14:sldId id="314"/>
            <p14:sldId id="410"/>
            <p14:sldId id="426"/>
            <p14:sldId id="407"/>
            <p14:sldId id="384"/>
            <p14:sldId id="395"/>
            <p14:sldId id="424"/>
            <p14:sldId id="361"/>
            <p14:sldId id="337"/>
            <p14:sldId id="427"/>
            <p14:sldId id="349"/>
          </p14:sldIdLst>
        </p14:section>
        <p14:section name="Keep slides" id="{4D6D5E7B-7158-4143-98CD-B6AFF3C8F8B7}">
          <p14:sldIdLst/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4" autoAdjust="0"/>
    <p:restoredTop sz="81449" autoAdjust="0"/>
  </p:normalViewPr>
  <p:slideViewPr>
    <p:cSldViewPr snapToGrid="0" snapToObjects="1" showGuides="1">
      <p:cViewPr varScale="1">
        <p:scale>
          <a:sx n="75" d="100"/>
          <a:sy n="75" d="100"/>
        </p:scale>
        <p:origin x="1230" y="60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RGC_10-2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で、</a:t>
            </a:r>
            <a:r>
              <a:rPr lang="ja-JP" altLang="en-US" dirty="0" smtClean="0"/>
              <a:t>両方とも</a:t>
            </a:r>
            <a:r>
              <a:rPr lang="ja-JP" altLang="en-US" dirty="0" smtClean="0"/>
              <a:t>高い相関でした。</a:t>
            </a:r>
            <a:r>
              <a:rPr lang="en-US" altLang="ja-JP" dirty="0" smtClean="0"/>
              <a:t>RGC_10-2</a:t>
            </a:r>
            <a:r>
              <a:rPr lang="ja-JP" altLang="en-US" dirty="0" smtClean="0"/>
              <a:t>が平均</a:t>
            </a:r>
            <a:r>
              <a:rPr lang="en-US" altLang="ja-JP" dirty="0" smtClean="0"/>
              <a:t>51</a:t>
            </a:r>
            <a:r>
              <a:rPr lang="ja-JP" altLang="en-US" dirty="0" smtClean="0"/>
              <a:t>万</a:t>
            </a:r>
            <a:r>
              <a:rPr lang="en-US" altLang="ja-JP" dirty="0" smtClean="0"/>
              <a:t>5984,OCT360</a:t>
            </a:r>
            <a:r>
              <a:rPr lang="ja-JP" altLang="en-US" dirty="0" smtClean="0"/>
              <a:t>ドの平均が</a:t>
            </a:r>
            <a:r>
              <a:rPr lang="en-US" altLang="ja-JP" dirty="0" smtClean="0"/>
              <a:t>55</a:t>
            </a:r>
            <a:r>
              <a:rPr lang="ja-JP" altLang="en-US" dirty="0" smtClean="0"/>
              <a:t>万</a:t>
            </a:r>
            <a:r>
              <a:rPr lang="en-US" altLang="ja-JP" dirty="0" smtClean="0"/>
              <a:t>3615, 180</a:t>
            </a:r>
            <a:r>
              <a:rPr lang="ja-JP" altLang="en-US" dirty="0" smtClean="0"/>
              <a:t>ドの平均が</a:t>
            </a:r>
            <a:r>
              <a:rPr lang="en-US" altLang="ja-JP" dirty="0" smtClean="0"/>
              <a:t>27</a:t>
            </a:r>
            <a:r>
              <a:rPr lang="ja-JP" altLang="en-US" dirty="0" smtClean="0"/>
              <a:t>万</a:t>
            </a:r>
            <a:r>
              <a:rPr lang="en-US" altLang="ja-JP" dirty="0" smtClean="0"/>
              <a:t>6394</a:t>
            </a:r>
            <a:r>
              <a:rPr lang="ja-JP" altLang="en-US" dirty="0" smtClean="0"/>
              <a:t>でした。３６０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wrgc</a:t>
            </a:r>
            <a:r>
              <a:rPr lang="ja-JP" altLang="en-US" dirty="0" smtClean="0"/>
              <a:t>は上記より求められます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Calibri"/>
              </a:rPr>
              <a:t>。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早期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では、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MD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値によって、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から推定される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に重きをおいて、後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期で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は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、ハンフリー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から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推定される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に重きをおい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て算出されます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/>
              <a:t>関係をしめします。青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の３６０ドから算出</a:t>
            </a:r>
            <a:r>
              <a:rPr kumimoji="1" lang="ja-JP" altLang="en-US" dirty="0" smtClean="0"/>
              <a:t>しています。</a:t>
            </a:r>
            <a:r>
              <a:rPr kumimoji="1" lang="ja-JP" altLang="en-US" dirty="0" smtClean="0"/>
              <a:t>赤が</a:t>
            </a:r>
            <a:r>
              <a:rPr kumimoji="1" lang="en-US" altLang="ja-JP" dirty="0" smtClean="0"/>
              <a:t>OCT</a:t>
            </a:r>
            <a:r>
              <a:rPr kumimoji="1" lang="ja-JP" altLang="en-US" dirty="0" smtClean="0"/>
              <a:t>の１８０ドから算出</a:t>
            </a:r>
            <a:r>
              <a:rPr kumimoji="1" lang="ja-JP" altLang="en-US" dirty="0" smtClean="0"/>
              <a:t>しています。両方</a:t>
            </a:r>
            <a:r>
              <a:rPr kumimoji="1" lang="ja-JP" altLang="en-US" dirty="0" smtClean="0"/>
              <a:t>とも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と高い相関が</a:t>
            </a:r>
            <a:r>
              <a:rPr kumimoji="1" lang="ja-JP" altLang="en-US" dirty="0" smtClean="0"/>
              <a:t>認められました。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</a:t>
            </a:r>
            <a:r>
              <a:rPr kumimoji="1" lang="ja-JP" altLang="en-US" dirty="0" smtClean="0"/>
              <a:t>、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に</a:t>
            </a:r>
            <a:r>
              <a:rPr kumimoji="1" lang="ja-JP" altLang="en-US" dirty="0" smtClean="0"/>
              <a:t>乖離が見られることが</a:t>
            </a:r>
            <a:r>
              <a:rPr kumimoji="1" lang="ja-JP" altLang="en-US" dirty="0" smtClean="0"/>
              <a:t>わかります★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次に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の３６０ドから算出した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です。赤が</a:t>
            </a:r>
            <a:r>
              <a:rPr kumimoji="1" lang="en-US" altLang="ja-JP" dirty="0" smtClean="0"/>
              <a:t>OCT</a:t>
            </a:r>
            <a:r>
              <a:rPr kumimoji="1" lang="ja-JP" altLang="en-US" dirty="0" smtClean="0"/>
              <a:t>の１８０ドから算出した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で、両方とも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と高い相関が</a:t>
            </a:r>
            <a:r>
              <a:rPr kumimoji="1" lang="ja-JP" altLang="en-US" dirty="0" smtClean="0"/>
              <a:t>認められました。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値が良好なほど、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数に乖離が</a:t>
            </a:r>
            <a:r>
              <a:rPr kumimoji="1" lang="ja-JP" altLang="en-US" dirty="0" smtClean="0"/>
              <a:t>見られますが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よりも乖離が全体的に改善していることがわかります★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2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</a:t>
            </a:r>
            <a:r>
              <a:rPr kumimoji="1" lang="ja-JP" altLang="en-US" dirty="0" smtClean="0"/>
              <a:t>にサブ解析として</a:t>
            </a:r>
            <a:r>
              <a:rPr kumimoji="1" lang="ja-JP" altLang="en-US" sz="1200" dirty="0" smtClean="0"/>
              <a:t>同時期</a:t>
            </a:r>
            <a:r>
              <a:rPr kumimoji="1" lang="ja-JP" altLang="en-US" sz="1200" dirty="0" smtClean="0"/>
              <a:t>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</a:t>
            </a:r>
            <a:r>
              <a:rPr kumimoji="1" lang="ja-JP" altLang="en-US" sz="1200" dirty="0" smtClean="0"/>
              <a:t>行いました。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出しました★</a:t>
            </a:r>
            <a:endParaRPr kumimoji="1" lang="ja-JP" altLang="en-US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RGC_10-2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との関係を表した散布図です。</a:t>
            </a:r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の推定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</a:t>
            </a:r>
            <a:r>
              <a:rPr kumimoji="1" lang="ja-JP" altLang="en-US" dirty="0" smtClean="0"/>
              <a:t>平均</a:t>
            </a:r>
            <a:r>
              <a:rPr kumimoji="1" lang="en-US" altLang="ja-JP" sz="1200" dirty="0" smtClean="0"/>
              <a:t>81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7915</a:t>
            </a:r>
            <a:r>
              <a:rPr kumimoji="1" lang="ja-JP" altLang="en-US" sz="1200" dirty="0" err="1" smtClean="0"/>
              <a:t>、</a:t>
            </a:r>
            <a:r>
              <a:rPr kumimoji="1" lang="en-US" altLang="ja-JP" sz="1200" dirty="0" smtClean="0"/>
              <a:t>10-2</a:t>
            </a:r>
            <a:r>
              <a:rPr kumimoji="1" lang="ja-JP" altLang="en-US" sz="1200" dirty="0" smtClean="0"/>
              <a:t>の推定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smtClean="0"/>
              <a:t>が</a:t>
            </a:r>
            <a:r>
              <a:rPr kumimoji="1" lang="ja-JP" altLang="en-US" sz="1200" dirty="0" smtClean="0"/>
              <a:t>平均</a:t>
            </a:r>
            <a:r>
              <a:rPr kumimoji="1" lang="en-US" altLang="ja-JP" sz="1200" dirty="0" smtClean="0"/>
              <a:t>51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5984</a:t>
            </a:r>
            <a:r>
              <a:rPr kumimoji="1" lang="ja-JP" altLang="en-US" sz="1200" dirty="0" smtClean="0"/>
              <a:t>でした。相関</a:t>
            </a:r>
            <a:r>
              <a:rPr kumimoji="1" lang="ja-JP" altLang="en-US" sz="1200" dirty="0" smtClean="0"/>
              <a:t>係数は</a:t>
            </a:r>
            <a:r>
              <a:rPr kumimoji="1" lang="en-US" altLang="ja-JP" sz="1200" dirty="0" smtClean="0"/>
              <a:t>0.86</a:t>
            </a:r>
            <a:r>
              <a:rPr kumimoji="1" lang="ja-JP" altLang="en-US" sz="1200" dirty="0" smtClean="0"/>
              <a:t>で高い相関がありました。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</a:t>
            </a:r>
            <a:r>
              <a:rPr kumimoji="1" lang="ja-JP" altLang="en-US" sz="1200" dirty="0" smtClean="0">
                <a:latin typeface="+mn-ea"/>
              </a:rPr>
              <a:t>方が</a:t>
            </a:r>
            <a:r>
              <a:rPr kumimoji="1" lang="en-US" altLang="ja-JP" sz="1200" dirty="0" smtClean="0">
                <a:latin typeface="+mn-ea"/>
              </a:rPr>
              <a:t>RGC</a:t>
            </a:r>
            <a:r>
              <a:rPr kumimoji="1" lang="ja-JP" altLang="en-US" sz="1200" dirty="0" smtClean="0">
                <a:latin typeface="+mn-ea"/>
              </a:rPr>
              <a:t>数が一致。</a:t>
            </a:r>
            <a:endParaRPr kumimoji="1" lang="en-US" altLang="ja-JP" sz="1200" dirty="0" smtClean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MD10-2</a:t>
            </a:r>
            <a:r>
              <a:rPr kumimoji="1" lang="ja-JP" altLang="en-US" sz="1200" dirty="0" smtClean="0">
                <a:latin typeface="+mn-ea"/>
              </a:rPr>
              <a:t>においてもウエイティングは有効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</a:t>
            </a:r>
            <a:r>
              <a:rPr kumimoji="1" lang="ja-JP" altLang="en-US" sz="1200" dirty="0" smtClean="0">
                <a:latin typeface="+mn-ea"/>
              </a:rPr>
              <a:t>では高い相関でした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ja-JP" altLang="en-US" sz="1200" dirty="0" smtClean="0">
                <a:latin typeface="+mn-ea"/>
              </a:rPr>
              <a:t>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96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考察です。</a:t>
            </a:r>
            <a:endParaRPr lang="en-US" altLang="ja-JP" dirty="0" smtClean="0"/>
          </a:p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以内の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では、</a:t>
            </a:r>
            <a:r>
              <a:rPr lang="en-US" altLang="ja-JP" dirty="0" smtClean="0"/>
              <a:t>MD</a:t>
            </a:r>
            <a:r>
              <a:rPr lang="ja-JP" altLang="en-US" dirty="0" smtClean="0"/>
              <a:t>値が高いほど推定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数が増大し、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度との相関が改善したと考えられます。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そのため、</a:t>
            </a:r>
            <a:r>
              <a:rPr lang="ja-JP" altLang="en-US" dirty="0" smtClean="0"/>
              <a:t>黄斑部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と視細胞の</a:t>
            </a:r>
            <a:r>
              <a:rPr lang="ja-JP" altLang="en-US" dirty="0" smtClean="0"/>
              <a:t>位置ずれを補正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</a:t>
            </a:r>
            <a:r>
              <a:rPr lang="en-US" altLang="ja-JP" baseline="0" dirty="0" smtClean="0"/>
              <a:t>displacement</a:t>
            </a:r>
            <a:r>
              <a:rPr lang="ja-JP" altLang="en-US" baseline="0" dirty="0" smtClean="0"/>
              <a:t>配置</a:t>
            </a:r>
            <a:r>
              <a:rPr lang="ja-JP" altLang="en-US" baseline="0" dirty="0" smtClean="0"/>
              <a:t>を考慮する必要があると思われました。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2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結語です</a:t>
            </a:r>
            <a:endParaRPr kumimoji="1" lang="en-US" altLang="ja-JP" dirty="0" smtClean="0"/>
          </a:p>
          <a:p>
            <a:r>
              <a:rPr kumimoji="1" lang="en-US" altLang="ja-JP" dirty="0" smtClean="0"/>
              <a:t>HFA10-2</a:t>
            </a:r>
            <a:r>
              <a:rPr kumimoji="1" lang="ja-JP" altLang="en-US" dirty="0" smtClean="0"/>
              <a:t>による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推定は有用、ウエイティングは有効である</a:t>
            </a:r>
            <a:r>
              <a:rPr kumimoji="1" lang="ja-JP" altLang="en-US" smtClean="0"/>
              <a:t>と思われた。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の関係を解析した結果が報告されてきました</a:t>
            </a:r>
            <a:r>
              <a:rPr lang="ja-JP" altLang="en-US" baseline="0" dirty="0" smtClean="0">
                <a:solidFill>
                  <a:srgbClr val="FF0000"/>
                </a:solidFill>
              </a:rPr>
              <a:t>が、多くは６</a:t>
            </a:r>
            <a:r>
              <a:rPr lang="en-US" altLang="ja-JP" baseline="0" dirty="0" smtClean="0">
                <a:solidFill>
                  <a:srgbClr val="FF0000"/>
                </a:solidFill>
              </a:rPr>
              <a:t>°</a:t>
            </a:r>
            <a:r>
              <a:rPr lang="ja-JP" altLang="en-US" baseline="0" dirty="0" smtClean="0">
                <a:solidFill>
                  <a:srgbClr val="FF0000"/>
                </a:solidFill>
              </a:rPr>
              <a:t>間隔の２４−２を用いて検討をおこなっています。</a:t>
            </a:r>
            <a:r>
              <a:rPr lang="ja-JP" altLang="en-US" baseline="0" dirty="0" smtClean="0"/>
              <a:t>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と</a:t>
            </a:r>
            <a:r>
              <a:rPr kumimoji="1" lang="ja-JP" altLang="en-US" dirty="0" smtClean="0"/>
              <a:t>光干渉</a:t>
            </a:r>
            <a:r>
              <a:rPr kumimoji="1" lang="ja-JP" altLang="en-US" dirty="0" smtClean="0"/>
              <a:t>断層計から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ハンフリーからの推定は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/>
          <a:lstStyle/>
          <a:p>
            <a:r>
              <a:rPr lang="en-US" dirty="0" smtClean="0">
                <a:latin typeface="+mj-ea"/>
              </a:rPr>
              <a:t>RGC_10-2</a:t>
            </a:r>
            <a:r>
              <a:rPr lang="en-US" altLang="ja-JP" dirty="0" smtClean="0">
                <a:latin typeface="+mj-ea"/>
              </a:rPr>
              <a:t> vs</a:t>
            </a:r>
            <a:r>
              <a:rPr lang="en-US" dirty="0" smtClean="0">
                <a:latin typeface="+mj-ea"/>
              </a:rPr>
              <a:t> RGC_OCT</a:t>
            </a:r>
            <a:br>
              <a:rPr lang="en-US" dirty="0" smtClean="0">
                <a:latin typeface="+mj-ea"/>
              </a:rPr>
            </a:br>
            <a:r>
              <a:rPr lang="en-US" sz="3600" dirty="0" smtClean="0">
                <a:latin typeface="+mj-ea"/>
              </a:rPr>
              <a:t>360 </a:t>
            </a:r>
            <a:r>
              <a:rPr lang="en-US" altLang="ja-JP" sz="3600" dirty="0" smtClean="0">
                <a:latin typeface="+mj-ea"/>
              </a:rPr>
              <a:t>or</a:t>
            </a:r>
            <a:r>
              <a:rPr lang="en-US" sz="3600" dirty="0" smtClean="0">
                <a:latin typeface="+mj-ea"/>
              </a:rPr>
              <a:t> 180 degree</a:t>
            </a:r>
            <a:endParaRPr 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388" y="5978038"/>
            <a:ext cx="321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586788"/>
            <a:ext cx="1940860" cy="2967997"/>
            <a:chOff x="6199058" y="2362200"/>
            <a:chExt cx="1940860" cy="2967997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cpRNFL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1845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80217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3071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83441" y="1932074"/>
            <a:ext cx="1420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RGC_10-2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92721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b="1" dirty="0" smtClean="0"/>
              <a:t>Weighted RGC</a:t>
            </a:r>
            <a:endParaRPr kumimoji="1" lang="ja-JP" altLang="en-US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5370" y="2409696"/>
            <a:ext cx="850019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3200" dirty="0" err="1">
                <a:latin typeface="Calibri"/>
                <a:ea typeface="Calibri"/>
                <a:cs typeface="Calibri"/>
                <a:sym typeface="Calibri"/>
              </a:rPr>
              <a:t>wrgc</a:t>
            </a:r>
            <a:r>
              <a:rPr lang="en-US" altLang="ja-JP" sz="3200" dirty="0">
                <a:latin typeface="Calibri"/>
                <a:ea typeface="Calibri"/>
                <a:cs typeface="Calibri"/>
                <a:sym typeface="Calibri"/>
              </a:rPr>
              <a:t>=(1+MD/30</a:t>
            </a:r>
            <a:r>
              <a:rPr lang="en-US" altLang="ja-JP" sz="3200" dirty="0" smtClean="0">
                <a:latin typeface="Calibri"/>
                <a:ea typeface="Calibri"/>
                <a:cs typeface="Calibri"/>
                <a:sym typeface="Calibri"/>
              </a:rPr>
              <a:t>)*RGC_OCT+(-</a:t>
            </a:r>
            <a:r>
              <a:rPr lang="en-US" altLang="ja-JP" sz="3200" dirty="0">
                <a:latin typeface="Calibri"/>
                <a:ea typeface="Calibri"/>
                <a:cs typeface="Calibri"/>
                <a:sym typeface="Calibri"/>
              </a:rPr>
              <a:t>MD/30</a:t>
            </a:r>
            <a:r>
              <a:rPr lang="en-US" altLang="ja-JP" sz="3200" dirty="0" smtClean="0">
                <a:latin typeface="Calibri"/>
                <a:ea typeface="Calibri"/>
                <a:cs typeface="Calibri"/>
                <a:sym typeface="Calibri"/>
              </a:rPr>
              <a:t>)*RGC_HFA</a:t>
            </a:r>
            <a:endParaRPr lang="en-US" altLang="ja-JP"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31325" y="387261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  <a:ea typeface="+mn-ea"/>
              </a:rPr>
              <a:t>早期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latin typeface="+mn-lt"/>
              </a:rPr>
              <a:t>MD=0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42089" y="3872611"/>
            <a:ext cx="4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lt"/>
              </a:rPr>
              <a:t>e</a:t>
            </a:r>
            <a:r>
              <a:rPr kumimoji="1" lang="en-US" altLang="ja-JP" dirty="0" smtClean="0">
                <a:latin typeface="+mn-lt"/>
              </a:rPr>
              <a:t>x)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20336" y="3718723"/>
            <a:ext cx="4714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+mn-lt"/>
                <a:ea typeface="Calibri"/>
                <a:cs typeface="Calibri"/>
                <a:sym typeface="Calibri"/>
              </a:rPr>
              <a:t>wrgc</a:t>
            </a:r>
            <a:r>
              <a:rPr lang="en-US" altLang="ja-JP" sz="2000" dirty="0">
                <a:latin typeface="+mn-lt"/>
                <a:ea typeface="Calibri"/>
                <a:cs typeface="Calibri"/>
                <a:sym typeface="Calibri"/>
              </a:rPr>
              <a:t>=(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1+</a:t>
            </a:r>
            <a:r>
              <a:rPr lang="en-US" altLang="ja-JP" sz="2800" dirty="0" smtClean="0">
                <a:latin typeface="+mn-lt"/>
                <a:ea typeface="Calibri"/>
                <a:cs typeface="Calibri"/>
                <a:sym typeface="Calibri"/>
              </a:rPr>
              <a:t>0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RGC_OCT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+(</a:t>
            </a:r>
            <a:r>
              <a:rPr lang="en-US" altLang="ja-JP" dirty="0" smtClean="0"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en-US" altLang="ja-JP" dirty="0">
                <a:latin typeface="+mn-lt"/>
                <a:ea typeface="Calibri"/>
                <a:cs typeface="Calibri"/>
                <a:sym typeface="Calibri"/>
              </a:rPr>
              <a:t>0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1100" dirty="0" smtClean="0">
                <a:ea typeface="Calibri"/>
                <a:cs typeface="Calibri"/>
                <a:sym typeface="Calibri"/>
              </a:rPr>
              <a:t>RGC_OCT</a:t>
            </a:r>
            <a:endParaRPr lang="en-US" altLang="ja-JP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89427" y="429200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  <a:ea typeface="+mn-ea"/>
              </a:rPr>
              <a:t>後期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latin typeface="+mn-lt"/>
                <a:ea typeface="+mn-ea"/>
              </a:rPr>
              <a:t>MD=-30</a:t>
            </a:r>
            <a:endParaRPr kumimoji="1" lang="ja-JP" altLang="en-US" dirty="0">
              <a:latin typeface="+mn-lt"/>
              <a:ea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20336" y="4164714"/>
            <a:ext cx="454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+mn-lt"/>
                <a:ea typeface="Calibri"/>
                <a:cs typeface="Calibri"/>
                <a:sym typeface="Calibri"/>
              </a:rPr>
              <a:t>wrgc</a:t>
            </a:r>
            <a:r>
              <a:rPr lang="en-US" altLang="ja-JP" dirty="0">
                <a:latin typeface="+mn-lt"/>
                <a:ea typeface="Calibri"/>
                <a:cs typeface="Calibri"/>
                <a:sym typeface="Calibri"/>
              </a:rPr>
              <a:t>=(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1+(-</a:t>
            </a:r>
            <a:r>
              <a:rPr lang="en-US" altLang="ja-JP" dirty="0" smtClean="0">
                <a:latin typeface="+mn-lt"/>
                <a:ea typeface="Calibri"/>
                <a:cs typeface="Calibri"/>
                <a:sym typeface="Calibri"/>
              </a:rPr>
              <a:t>30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/30))*</a:t>
            </a:r>
            <a:r>
              <a:rPr lang="en-US" altLang="ja-JP" sz="1100" dirty="0" smtClean="0">
                <a:ea typeface="Calibri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+(</a:t>
            </a:r>
            <a:r>
              <a:rPr lang="en-US" altLang="ja-JP" sz="2800" dirty="0" smtClean="0">
                <a:latin typeface="+mn-lt"/>
                <a:ea typeface="Calibri"/>
                <a:cs typeface="Calibri"/>
                <a:sym typeface="Calibri"/>
              </a:rPr>
              <a:t>30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RGC_HFA</a:t>
            </a:r>
            <a:endParaRPr lang="en-US" altLang="ja-JP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9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6119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RGC_OCT</a:t>
            </a:r>
            <a:endParaRPr lang="en-US" dirty="0">
              <a:latin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6" cy="460149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4608512" y="5412532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0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</a:t>
            </a:r>
            <a:r>
              <a:rPr lang="en-US" dirty="0" err="1" smtClean="0">
                <a:latin typeface="+mj-ea"/>
              </a:rPr>
              <a:t>wrgc</a:t>
            </a:r>
            <a:endParaRPr lang="en-US" dirty="0">
              <a:latin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6" cy="4601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R=0.919</a:t>
            </a:r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3976942" y="53057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R=0.920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8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同時期の同一対象群で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データセットについて検討を行った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3114000"/>
            <a:ext cx="77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か</a:t>
            </a:r>
            <a:r>
              <a:rPr kumimoji="1" lang="ja-JP" altLang="en-US" sz="2400" dirty="0">
                <a:latin typeface="+mn-ea"/>
              </a:rPr>
              <a:t>ら</a:t>
            </a:r>
            <a:r>
              <a:rPr kumimoji="1" lang="en-US" altLang="ja-JP" sz="2400" dirty="0" smtClean="0">
                <a:latin typeface="+mn-ea"/>
              </a:rPr>
              <a:t>24-2</a:t>
            </a:r>
            <a:r>
              <a:rPr kumimoji="1" lang="ja-JP" altLang="en-US" sz="2400" dirty="0" err="1" smtClean="0">
                <a:latin typeface="+mn-ea"/>
              </a:rPr>
              <a:t>の測</a:t>
            </a:r>
            <a:r>
              <a:rPr kumimoji="1" lang="ja-JP" altLang="en-US" sz="2400" dirty="0" smtClean="0">
                <a:latin typeface="+mn-ea"/>
              </a:rPr>
              <a:t>定点</a:t>
            </a:r>
            <a:r>
              <a:rPr kumimoji="1" lang="en-US" altLang="ja-JP" sz="2400" dirty="0" smtClean="0">
                <a:latin typeface="+mn-ea"/>
              </a:rPr>
              <a:t>(52</a:t>
            </a:r>
            <a:r>
              <a:rPr kumimoji="1" lang="ja-JP" altLang="en-US" sz="2400" dirty="0" smtClean="0">
                <a:latin typeface="+mn-ea"/>
              </a:rPr>
              <a:t>点</a:t>
            </a:r>
            <a:r>
              <a:rPr kumimoji="1" lang="en-US" altLang="ja-JP" sz="2400" dirty="0" smtClean="0">
                <a:latin typeface="+mn-ea"/>
              </a:rPr>
              <a:t>)</a:t>
            </a:r>
            <a:r>
              <a:rPr kumimoji="1" lang="ja-JP" altLang="en-US" sz="2400" dirty="0" smtClean="0">
                <a:latin typeface="+mn-ea"/>
              </a:rPr>
              <a:t>を使用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推定</a:t>
            </a:r>
            <a:r>
              <a:rPr kumimoji="1" lang="en-US" altLang="ja-JP" sz="2400" dirty="0" smtClean="0">
                <a:latin typeface="+mn-ea"/>
              </a:rPr>
              <a:t>RGC(RGC_24-2),(RGC_OCT),(wrgc_24-2)</a:t>
            </a:r>
            <a:r>
              <a:rPr kumimoji="1" lang="ja-JP" altLang="en-US" sz="2400" dirty="0" err="1" smtClean="0">
                <a:latin typeface="+mn-ea"/>
              </a:rPr>
              <a:t>を算</a:t>
            </a:r>
            <a:r>
              <a:rPr kumimoji="1" lang="ja-JP" altLang="en-US" sz="2400" dirty="0" smtClean="0">
                <a:latin typeface="+mn-ea"/>
              </a:rPr>
              <a:t>出*</a:t>
            </a:r>
            <a:endParaRPr kumimoji="1" lang="en-US" altLang="ja-JP" sz="2400" dirty="0" smtClean="0"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438150" y="4475623"/>
            <a:ext cx="4327323" cy="1160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16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RGC</a:t>
            </a:r>
            <a:r>
              <a:rPr lang="en-US" altLang="ja-JP" sz="16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_24-2</a:t>
            </a:r>
            <a:r>
              <a:rPr lang="en-US" altLang="ja-JP" sz="16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6019800" y="6494026"/>
            <a:ext cx="3010023" cy="35127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ja-JP" altLang="en-US" sz="1400" dirty="0" smtClean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400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sz="1400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9" name="Shape 207"/>
          <p:cNvSpPr txBox="1"/>
          <p:nvPr/>
        </p:nvSpPr>
        <p:spPr>
          <a:xfrm>
            <a:off x="5160060" y="4493548"/>
            <a:ext cx="3536709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d=(-0.007*age)+1.4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c=(-0.26*MD)+0.12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a= </a:t>
            </a:r>
            <a:r>
              <a:rPr lang="en-US" sz="160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averageRNFLthickness</a:t>
            </a: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*10870*d</a:t>
            </a:r>
            <a:endParaRPr lang="en-US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RGC_OCT=10^({(</a:t>
            </a: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log(a)*10]-c</a:t>
            </a: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}*0.1)</a:t>
            </a:r>
            <a:endParaRPr lang="en-US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59037" y="5940586"/>
            <a:ext cx="56128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>
                <a:latin typeface="Calibri"/>
                <a:ea typeface="Calibri"/>
                <a:cs typeface="Calibri"/>
                <a:sym typeface="Calibri"/>
              </a:rPr>
              <a:t>wrgc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=(1+MD/30</a:t>
            </a:r>
            <a:r>
              <a:rPr lang="en-US" altLang="ja-JP" dirty="0" smtClean="0">
                <a:latin typeface="Calibri"/>
                <a:ea typeface="Calibri"/>
                <a:cs typeface="Calibri"/>
                <a:sym typeface="Calibri"/>
              </a:rPr>
              <a:t>)*RGC_OCT+(-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MD/30</a:t>
            </a:r>
            <a:r>
              <a:rPr lang="en-US" altLang="ja-JP" dirty="0" smtClean="0">
                <a:latin typeface="Calibri"/>
                <a:ea typeface="Calibri"/>
                <a:cs typeface="Calibri"/>
                <a:sym typeface="Calibri"/>
              </a:rPr>
              <a:t>)*</a:t>
            </a:r>
            <a:r>
              <a:rPr lang="en-US" altLang="ja-JP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RGC_24-2</a:t>
            </a:r>
            <a:endParaRPr lang="en-US" altLang="ja-JP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" y="836946"/>
            <a:ext cx="5285900" cy="5886297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52059" y="170052"/>
            <a:ext cx="788670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RGC_24-2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53642" y="45460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87853" y="2722916"/>
            <a:ext cx="365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RGC_24-2</a:t>
            </a:r>
            <a:r>
              <a:rPr kumimoji="1" lang="en-US" altLang="ja-JP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dirty="0" smtClean="0"/>
              <a:t>817915</a:t>
            </a:r>
            <a:r>
              <a:rPr kumimoji="1" lang="en-US" altLang="ja-JP" dirty="0" smtClean="0"/>
              <a:t>±350486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03168" y="3634492"/>
            <a:ext cx="362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RGC_10-2   </a:t>
            </a:r>
            <a:r>
              <a:rPr kumimoji="1" lang="en-US" altLang="ja-JP" dirty="0" smtClean="0"/>
              <a:t>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43614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713695" y="4888337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905992" y="1470118"/>
            <a:ext cx="1877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Pearson</a:t>
            </a:r>
            <a:r>
              <a:rPr lang="ja-JP" altLang="en-US" sz="1600" dirty="0"/>
              <a:t>の相関係数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7315926" y="5982341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chemeClr val="tx1"/>
                </a:solidFill>
              </a:rPr>
              <a:t>***</a:t>
            </a:r>
            <a:r>
              <a:rPr lang="en-US" altLang="ja-JP" sz="2000" dirty="0" smtClean="0">
                <a:solidFill>
                  <a:schemeClr val="tx1"/>
                </a:solidFill>
              </a:rPr>
              <a:t>;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</a:rPr>
              <a:t>P&lt;0.001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990311" y="46384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y=1.2089x+194121</a:t>
            </a: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84529" y="1921241"/>
            <a:ext cx="864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の方が</a:t>
            </a:r>
            <a:r>
              <a:rPr kumimoji="1" lang="en-US" altLang="ja-JP" sz="3000" dirty="0" smtClean="0">
                <a:latin typeface="+mn-ea"/>
              </a:rPr>
              <a:t>RGC</a:t>
            </a:r>
            <a:r>
              <a:rPr kumimoji="1" lang="ja-JP" altLang="en-US" sz="3000" dirty="0" smtClean="0">
                <a:latin typeface="+mn-ea"/>
              </a:rPr>
              <a:t>数が一致していた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4529" y="4729650"/>
            <a:ext cx="4919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は</a:t>
            </a:r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 smtClean="0">
                <a:latin typeface="+mn-ea"/>
              </a:rPr>
              <a:t>相関</a:t>
            </a:r>
            <a:endParaRPr kumimoji="1" lang="ja-JP" altLang="en-US" sz="30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4529" y="3556278"/>
            <a:ext cx="6062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/>
              <a:t>MD10-2</a:t>
            </a:r>
            <a:r>
              <a:rPr kumimoji="1" lang="ja-JP" altLang="en-US" sz="3000" dirty="0" smtClean="0"/>
              <a:t>においても</a:t>
            </a:r>
            <a:r>
              <a:rPr kumimoji="1" lang="en-US" altLang="ja-JP" sz="3000" dirty="0" smtClean="0"/>
              <a:t>weighting</a:t>
            </a:r>
            <a:r>
              <a:rPr kumimoji="1" lang="ja-JP" altLang="en-US" sz="3000" dirty="0" smtClean="0"/>
              <a:t>は有効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1469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Why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18303" y="1987089"/>
            <a:ext cx="7907395" cy="294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20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を使用した静的視野検査の重要性が再認識されている。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 smtClean="0">
                <a:latin typeface="+mn-ea"/>
              </a:rPr>
              <a:t>による</a:t>
            </a:r>
            <a:r>
              <a:rPr lang="en-US" sz="3200" dirty="0" smtClean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推定は有用</a:t>
            </a:r>
            <a:endParaRPr lang="en-US" altLang="ja-JP" sz="3200" dirty="0" smtClean="0">
              <a:latin typeface="+mn-ea"/>
            </a:endParaRPr>
          </a:p>
          <a:p>
            <a:r>
              <a:rPr lang="en-US" altLang="ja-JP" sz="3200" dirty="0" smtClean="0">
                <a:latin typeface="+mn-ea"/>
              </a:rPr>
              <a:t>Weighting </a:t>
            </a:r>
            <a:r>
              <a:rPr lang="ja-JP" altLang="en-US" sz="3200" dirty="0" smtClean="0">
                <a:latin typeface="+mn-ea"/>
              </a:rPr>
              <a:t>は有効</a:t>
            </a:r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pPr marL="0" indent="0">
              <a:buNone/>
            </a:pPr>
            <a:endParaRPr lang="en-US" altLang="ja-JP" sz="3200" dirty="0">
              <a:latin typeface="+mn-ea"/>
            </a:endParaRPr>
          </a:p>
          <a:p>
            <a:pPr marL="0" indent="0">
              <a:buNone/>
            </a:pPr>
            <a:endParaRPr lang="ja-JP" altLang="en-US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err="1" smtClean="0">
                <a:latin typeface="+mn-ea"/>
                <a:cs typeface="Century" panose="02040604050505020304" pitchFamily="18" charset="0"/>
              </a:rPr>
              <a:t>Harwerth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ja-JP" altLang="en-US" sz="2400" kern="100" dirty="0" err="1" smtClean="0">
                <a:latin typeface="+mn-ea"/>
                <a:cs typeface="Century" panose="02040604050505020304" pitchFamily="18" charset="0"/>
              </a:rPr>
              <a:t>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Medeiros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Arch Ophthalmol.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endParaRPr lang="en-US" altLang="ja-JP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慈恵医大附属病院眼科通院中の広義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</a:t>
            </a:r>
            <a:endParaRPr lang="en-US" altLang="ja-JP" sz="24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4951702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104865090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ら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*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の</a:t>
            </a:r>
            <a:r>
              <a:rPr lang="ja-JP" altLang="en-US" sz="2000" dirty="0"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を応用して</a:t>
            </a:r>
            <a:endParaRPr lang="en-US" altLang="ja-JP" sz="2000" dirty="0" smtClean="0"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latin typeface="+mn-ea"/>
                <a:cs typeface="Calibri"/>
                <a:sym typeface="Calibri"/>
              </a:rPr>
              <a:t>RGC_10-2</a:t>
            </a:r>
            <a:r>
              <a:rPr lang="ja-JP" altLang="en-US" sz="2000" b="1" dirty="0" err="1" smtClean="0"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)</a:t>
            </a:r>
            <a:r>
              <a:rPr lang="en-US" sz="2000" dirty="0" smtClean="0">
                <a:latin typeface="+mn-ea"/>
                <a:cs typeface="Calibri"/>
                <a:sym typeface="Calibri"/>
              </a:rPr>
              <a:t>を算出</a:t>
            </a:r>
            <a:endParaRPr lang="en-US" altLang="ja-JP" sz="2000" dirty="0" smtClean="0"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RGC_10-2</a:t>
            </a:r>
            <a:endParaRPr lang="en-US" dirty="0"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_10-2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7"/>
          <p:cNvSpPr txBox="1"/>
          <p:nvPr/>
        </p:nvSpPr>
        <p:spPr>
          <a:xfrm>
            <a:off x="1283337" y="2047004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latin typeface="Arial" panose="020B0604020202020204" pitchFamily="34" charset="0"/>
              </a:rPr>
              <a:t>乳頭周囲神経節細胞層厚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RGC_OCT</a:t>
            </a:r>
            <a:endParaRPr 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21426</TotalTime>
  <Words>1704</Words>
  <Application>Microsoft Office PowerPoint</Application>
  <PresentationFormat>画面に合わせる (4:3)</PresentationFormat>
  <Paragraphs>232</Paragraphs>
  <Slides>20</Slides>
  <Notes>20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33" baseType="lpstr">
      <vt:lpstr>ＭＳ ゴシック</vt:lpstr>
      <vt:lpstr>Yu Gothic</vt:lpstr>
      <vt:lpstr>Yu Gothic</vt:lpstr>
      <vt:lpstr>游ゴシック Light</vt:lpstr>
      <vt:lpstr>Arial</vt:lpstr>
      <vt:lpstr>Calibri</vt:lpstr>
      <vt:lpstr>Calibri Light</vt:lpstr>
      <vt:lpstr>Cambria Math</vt:lpstr>
      <vt:lpstr>Century</vt:lpstr>
      <vt:lpstr>Mangal</vt:lpstr>
      <vt:lpstr>Times New Roman</vt:lpstr>
      <vt:lpstr>Wingdings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プレゼンテーション</vt:lpstr>
      <vt:lpstr>RGC_10-2</vt:lpstr>
      <vt:lpstr>PowerPoint プレゼンテーション</vt:lpstr>
      <vt:lpstr>RGC_10-2 vs RGC_OCT 360 or 180 degree</vt:lpstr>
      <vt:lpstr>Weighted RGC</vt:lpstr>
      <vt:lpstr>MD10-2 vs RGC_OCT</vt:lpstr>
      <vt:lpstr>MD10-2 vs wrgc</vt:lpstr>
      <vt:lpstr>サブ解析</vt:lpstr>
      <vt:lpstr>RGC_10-2 vs RGC_24-2</vt:lpstr>
      <vt:lpstr>結果のまとめ</vt:lpstr>
      <vt:lpstr>10-2測定点とcpRNFLTの対応 </vt:lpstr>
      <vt:lpstr>Why?</vt:lpstr>
      <vt:lpstr>RGC displacement</vt:lpstr>
      <vt:lpstr>結語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yoshimasa</cp:lastModifiedBy>
  <cp:revision>429</cp:revision>
  <dcterms:created xsi:type="dcterms:W3CDTF">2017-05-19T11:56:16Z</dcterms:created>
  <dcterms:modified xsi:type="dcterms:W3CDTF">2017-09-25T20:45:20Z</dcterms:modified>
</cp:coreProperties>
</file>